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9144000"/>
  <p:notesSz cx="6858000" cy="9144000"/>
  <p:embeddedFontLst>
    <p:embeddedFont>
      <p:font typeface="Lexend Light"/>
      <p:regular r:id="rId39"/>
      <p:bold r:id="rId40"/>
    </p:embeddedFont>
    <p:embeddedFont>
      <p:font typeface="Outfit"/>
      <p:regular r:id="rId41"/>
      <p:bold r:id="rId42"/>
    </p:embeddedFont>
    <p:embeddedFont>
      <p:font typeface="Lexend Medium"/>
      <p:regular r:id="rId43"/>
      <p:bold r:id="rId44"/>
    </p:embeddedFont>
    <p:embeddedFont>
      <p:font typeface="Lexend"/>
      <p:regular r:id="rId45"/>
      <p:bold r:id="rId46"/>
    </p:embeddedFont>
    <p:embeddedFont>
      <p:font typeface="Archivo Black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Light-bold.fntdata"/><Relationship Id="rId20" Type="http://schemas.openxmlformats.org/officeDocument/2006/relationships/slide" Target="slides/slide16.xml"/><Relationship Id="rId42" Type="http://schemas.openxmlformats.org/officeDocument/2006/relationships/font" Target="fonts/Outfit-bold.fntdata"/><Relationship Id="rId41" Type="http://schemas.openxmlformats.org/officeDocument/2006/relationships/font" Target="fonts/Outfit-regular.fntdata"/><Relationship Id="rId22" Type="http://schemas.openxmlformats.org/officeDocument/2006/relationships/slide" Target="slides/slide18.xml"/><Relationship Id="rId44" Type="http://schemas.openxmlformats.org/officeDocument/2006/relationships/font" Target="fonts/LexendMedium-bold.fntdata"/><Relationship Id="rId21" Type="http://schemas.openxmlformats.org/officeDocument/2006/relationships/slide" Target="slides/slide17.xml"/><Relationship Id="rId43" Type="http://schemas.openxmlformats.org/officeDocument/2006/relationships/font" Target="fonts/LexendMedium-regular.fntdata"/><Relationship Id="rId24" Type="http://schemas.openxmlformats.org/officeDocument/2006/relationships/slide" Target="slides/slide20.xml"/><Relationship Id="rId46" Type="http://schemas.openxmlformats.org/officeDocument/2006/relationships/font" Target="fonts/Lexend-bold.fntdata"/><Relationship Id="rId23" Type="http://schemas.openxmlformats.org/officeDocument/2006/relationships/slide" Target="slides/slide19.xml"/><Relationship Id="rId45" Type="http://schemas.openxmlformats.org/officeDocument/2006/relationships/font" Target="fonts/Lexen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ArchivoBlack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LexendLight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3BxQbQ8xKk-c3w5aVk3dVqotCY7r7k-7Pg3gbFA3nXQ/edit?usp=sharing" TargetMode="External"/><Relationship Id="rId3" Type="http://schemas.openxmlformats.org/officeDocument/2006/relationships/hyperlink" Target="https://rb.gy/lfbi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87bb62219_1_3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87bb62219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https://docs.google.com/presentation/d/13BxQbQ8xKk-c3w5aVk3dVqotCY7r7k-7Pg3gbFA3nXQ/edit?usp=sharing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https://rb.gy/lfbiit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933fd3f62_0_6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1933fd3f62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933fd3f62_0_7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933fd3f62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933fd3f62_0_9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933fd3f62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933fd3f62_0_10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1933fd3f62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933fd3f62_0_9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933fd3f62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933fd3f62_0_10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933fd3f62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933fd3f62_0_10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1933fd3f62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1933fd3f62_0_10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1933fd3f62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933fd3f62_0_7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1933fd3f62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請以教師的角色，以「向量空間模型」擬定一題四個選項的選擇題。其中只有一個選項正確。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933fd3f62_0_7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1933fd3f62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287bb62219_1_4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287bb62219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933fd3f62_0_1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1933fd3f62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933fd3f62_0_7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933fd3f62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請以教師的角色，以「OOOO」擬定一題申論題。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請以教師的角色，以「向量空間模型」擬定一題申論題。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1933fd3f62_0_7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1933fd3f62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1933fd3f62_0_11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1933fd3f62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933fd3f62_0_7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933fd3f62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請以學生的角度，回答上述申論題。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回答內容必須包含前言、本文及結論。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字數長度必須在500字以內。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933fd3f62_0_7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933fd3f62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向量空間模型：概念、優缺點及與其他模型的比較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前言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在資訊檢索領域中，向量空間模型（Vector Space Model, VSM）是一種基礎且重要的模型，它利用向量來表示文件和查詢，並透過計算向量之間的相似度來找出相關的文件。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本文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向量空間模型的核心概念是將文件和查詢表示為向量，向量的每個維度對應一個詞彙，維度上的數值代表詞彙在文件或查詢中的權重。 透過計算向量之間的內積，可以量化文件與查詢或文件之間的相似度。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向量空間模型具有以下優點：●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概念簡單易懂：使用向量表示文件和查詢，易於理解和實作。●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計算效率高：主要涉及向量運算，可以有效處理大規模資料。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然而，向量空間模型也存在一些缺點：●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無法有效表達詞彙之間的關係：將每個詞彙視為獨立的維度，忽略了詞彙之間的語義關聯，例如同義詞、反義詞等。●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維度權重的計算方式缺乏理論依據：通常依賴經驗法則，例如詞頻與逆向文件篇數的乘積，效果可能受限於特定資料集。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與向量空間模型相比，機率模型和語言模型是更進階的資訊檢索模型：●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機率模型：基於機率論框架，試圖估計文件與查詢相關的機率，能更好地處理詞彙的模糊性和多義性。●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語言模型：將文件視為一種語言的樣本，透過建立語言的統計模型來評估查詢和文件之間的相似度，能更好地捕捉詞序信息和詞彙的上下文關係。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結論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向量空間模型雖然概念簡單且計算效率高，但在處理詞彙語義和上下文關係方面存在不足。 相較之下，機率模型和語言模型在資訊檢索應用中能取得更好的效果。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933fd3f62_0_8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933fd3f6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1933fd3f62_0_8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1933fd3f62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向量空間模型\n(Vector Space Model, VSM)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前言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VSM在IR\n的地位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VSM的用途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本文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VSM\n的定義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文件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查詢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詞彙與向量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相似度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VSM\n的優點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簡單易懂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計算快速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VSM\n的缺點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詞彙關係遺失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維度計算\n缺乏理論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與其他模型\n比較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機率模型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文件與查詢\n相關的機率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能處理模糊性\n與多義性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語言模型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建立統計模型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能捕捉\n上下文關係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結論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講述VMS優點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講述VMS缺點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講述其他\n更好的模型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1933fd3f62_0_11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1933fd3f6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933fd3f62_0_8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933fd3f62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287bb62219_1_4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287bb62219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AI備考篇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AI讀書會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1. 準備資料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2. 訓練模型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3. 出題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4. 申論題擬答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5. 心智圖分析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6. 驗證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結語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一個人的考試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不只是「讀」書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1933fd3f62_0_8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1933fd3f62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1933fd3f62_0_8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1933fd3f62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933fd3f62_0_8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1933fd3f62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933fd3f62_0_9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1933fd3f62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1933fd3f62_0_12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1933fd3f62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933fd3f62_0_6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1933fd3f62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933fd3f62_0_6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1933fd3f62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933fd3f62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933fd3f62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933fd3f62_0_6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1933fd3f62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1933fd3f62_0_6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1933fd3f62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933fd3f62_0_6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1933fd3f62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政大圖檔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s://l.pulipuli.info/24/dils/moe" TargetMode="External"/><Relationship Id="rId5" Type="http://schemas.openxmlformats.org/officeDocument/2006/relationships/image" Target="../media/image53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erms.naer.edu.tw/detail/bd9ee0ccd55f63b841bd7cef350856e9/?seq=1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upport.google.com/notebooklm/answer/14273541?hl=zh-Hant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s://notebooklm.google.com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48.png"/><Relationship Id="rId6" Type="http://schemas.openxmlformats.org/officeDocument/2006/relationships/image" Target="../media/image28.png"/><Relationship Id="rId7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1.jpg"/><Relationship Id="rId9" Type="http://schemas.openxmlformats.org/officeDocument/2006/relationships/hyperlink" Target="https://l.pulipuli.info/24/dils/moe" TargetMode="External"/><Relationship Id="rId5" Type="http://schemas.openxmlformats.org/officeDocument/2006/relationships/image" Target="../media/image45.png"/><Relationship Id="rId6" Type="http://schemas.openxmlformats.org/officeDocument/2006/relationships/hyperlink" Target="mailto:blog@pulipuli.info" TargetMode="External"/><Relationship Id="rId7" Type="http://schemas.openxmlformats.org/officeDocument/2006/relationships/image" Target="../media/image44.png"/><Relationship Id="rId8" Type="http://schemas.openxmlformats.org/officeDocument/2006/relationships/hyperlink" Target="mailto:chenyt@tku.edu.tw" TargetMode="External"/><Relationship Id="rId10" Type="http://schemas.openxmlformats.org/officeDocument/2006/relationships/hyperlink" Target="https://l.pulipuli.info/24/dils/mo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前資圖系助理教授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blog@pulipuli.info</a:t>
            </a:r>
            <a:endParaRPr sz="1800"/>
          </a:p>
        </p:txBody>
      </p:sp>
      <p:sp>
        <p:nvSpPr>
          <p:cNvPr id="332" name="Google Shape;332;p26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4689372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00" y="-4200"/>
            <a:ext cx="1504000" cy="15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6"/>
          <p:cNvSpPr txBox="1"/>
          <p:nvPr/>
        </p:nvSpPr>
        <p:spPr>
          <a:xfrm>
            <a:off x="715550" y="1538624"/>
            <a:ext cx="37233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F9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國考之路不孤獨</a:t>
            </a:r>
            <a:endParaRPr sz="24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一個人備考</a:t>
            </a:r>
            <a:endParaRPr b="1" sz="29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也能開的AI讀書會</a:t>
            </a:r>
            <a:endParaRPr b="1" sz="29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00"/>
              </a:spcAft>
              <a:buNone/>
            </a:pPr>
            <a:r>
              <a:rPr lang="zh-TW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── </a:t>
            </a:r>
            <a:r>
              <a:rPr lang="zh-TW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2. AI備考篇</a:t>
            </a:r>
            <a:r>
              <a:rPr lang="zh-TW" sz="2500"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zh-TW" sz="25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──</a:t>
            </a:r>
            <a:endParaRPr sz="250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6" name="Google Shape;336;p26"/>
          <p:cNvSpPr/>
          <p:nvPr/>
        </p:nvSpPr>
        <p:spPr>
          <a:xfrm>
            <a:off x="1594015" y="505989"/>
            <a:ext cx="2945100" cy="483600"/>
          </a:xfrm>
          <a:prstGeom prst="roundRect">
            <a:avLst>
              <a:gd fmla="val 50000" name="adj"/>
            </a:avLst>
          </a:prstGeom>
          <a:solidFill>
            <a:srgbClr val="F9F3DC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337" name="Google Shape;337;p26"/>
          <p:cNvSpPr txBox="1"/>
          <p:nvPr/>
        </p:nvSpPr>
        <p:spPr>
          <a:xfrm>
            <a:off x="1589450" y="505988"/>
            <a:ext cx="29451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u="sng">
                <a:solidFill>
                  <a:schemeClr val="hlink"/>
                </a:solidFill>
                <a:latin typeface="Outfit"/>
                <a:ea typeface="Outfit"/>
                <a:cs typeface="Outfit"/>
                <a:sym typeface="Outfit"/>
                <a:hlinkClick r:id="rId4"/>
              </a:rPr>
              <a:t>https://l.pulipuli.info/24/dils/moe</a:t>
            </a:r>
            <a:endParaRPr b="1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38" name="Google Shape;338;p26"/>
          <p:cNvSpPr/>
          <p:nvPr/>
        </p:nvSpPr>
        <p:spPr>
          <a:xfrm rot="-1800443">
            <a:off x="5657121" y="5922934"/>
            <a:ext cx="4759337" cy="4278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Bocchi the Exam!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9" name="Google Shape;3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75" y="1290756"/>
            <a:ext cx="3473651" cy="45500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26"/>
          <p:cNvGrpSpPr/>
          <p:nvPr/>
        </p:nvGrpSpPr>
        <p:grpSpPr>
          <a:xfrm rot="1800102">
            <a:off x="4666294" y="1118151"/>
            <a:ext cx="901708" cy="1446142"/>
            <a:chOff x="4509424" y="1600237"/>
            <a:chExt cx="1184961" cy="1900417"/>
          </a:xfrm>
        </p:grpSpPr>
        <p:grpSp>
          <p:nvGrpSpPr>
            <p:cNvPr id="341" name="Google Shape;341;p26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342" name="Google Shape;342;p26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6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44" name="Google Shape;34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5" name="Google Shape;345;p26"/>
          <p:cNvGrpSpPr/>
          <p:nvPr/>
        </p:nvGrpSpPr>
        <p:grpSpPr>
          <a:xfrm>
            <a:off x="7809973" y="1411450"/>
            <a:ext cx="896702" cy="946164"/>
            <a:chOff x="2589036" y="988300"/>
            <a:chExt cx="1101600" cy="1101600"/>
          </a:xfrm>
        </p:grpSpPr>
        <p:sp>
          <p:nvSpPr>
            <p:cNvPr id="346" name="Google Shape;346;p26"/>
            <p:cNvSpPr/>
            <p:nvPr/>
          </p:nvSpPr>
          <p:spPr>
            <a:xfrm>
              <a:off x="2589036" y="988300"/>
              <a:ext cx="1101600" cy="1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2793800" y="1195675"/>
              <a:ext cx="798000" cy="798000"/>
            </a:xfrm>
            <a:prstGeom prst="rect">
              <a:avLst/>
            </a:prstGeom>
            <a:solidFill>
              <a:srgbClr val="D3B7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694950" y="1103875"/>
              <a:ext cx="798000" cy="798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9" name="Google Shape;349;p26"/>
          <p:cNvCxnSpPr>
            <a:endCxn id="348" idx="3"/>
          </p:cNvCxnSpPr>
          <p:nvPr/>
        </p:nvCxnSpPr>
        <p:spPr>
          <a:xfrm>
            <a:off x="7832659" y="1645519"/>
            <a:ext cx="713100" cy="2079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6"/>
          <p:cNvCxnSpPr/>
          <p:nvPr/>
        </p:nvCxnSpPr>
        <p:spPr>
          <a:xfrm>
            <a:off x="7827859" y="1599996"/>
            <a:ext cx="722700" cy="298800"/>
          </a:xfrm>
          <a:prstGeom prst="straightConnector1">
            <a:avLst/>
          </a:prstGeom>
          <a:noFill/>
          <a:ln cap="flat" cmpd="sng" w="9525">
            <a:solidFill>
              <a:srgbClr val="19191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6"/>
          <p:cNvSpPr/>
          <p:nvPr/>
        </p:nvSpPr>
        <p:spPr>
          <a:xfrm>
            <a:off x="8150650" y="1853350"/>
            <a:ext cx="399900" cy="2988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6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353" name="Google Shape;353;p26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354" name="Google Shape;354;p26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55" name="Google Shape;355;p26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6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6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8" name="Google Shape;358;p26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359" name="Google Shape;359;p26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6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6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362" name="Google Shape;362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26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364" name="Google Shape;364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26"/>
          <p:cNvGrpSpPr/>
          <p:nvPr/>
        </p:nvGrpSpPr>
        <p:grpSpPr>
          <a:xfrm>
            <a:off x="4280051" y="506006"/>
            <a:ext cx="1887821" cy="1628994"/>
            <a:chOff x="3337500" y="1640525"/>
            <a:chExt cx="3773378" cy="3085800"/>
          </a:xfrm>
        </p:grpSpPr>
        <p:sp>
          <p:nvSpPr>
            <p:cNvPr id="368" name="Google Shape;368;p2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一個人的AI讀書會</a:t>
            </a:r>
            <a:endParaRPr/>
          </a:p>
        </p:txBody>
      </p:sp>
      <p:sp>
        <p:nvSpPr>
          <p:cNvPr id="463" name="Google Shape;463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4" name="Google Shape;464;p3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5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467" name="Google Shape;467;p35"/>
          <p:cNvGrpSpPr/>
          <p:nvPr/>
        </p:nvGrpSpPr>
        <p:grpSpPr>
          <a:xfrm>
            <a:off x="336959" y="1576637"/>
            <a:ext cx="8568049" cy="4287965"/>
            <a:chOff x="1056500" y="1651000"/>
            <a:chExt cx="7803323" cy="3905250"/>
          </a:xfrm>
        </p:grpSpPr>
        <p:pic>
          <p:nvPicPr>
            <p:cNvPr id="468" name="Google Shape;468;p35"/>
            <p:cNvPicPr preferRelativeResize="0"/>
            <p:nvPr/>
          </p:nvPicPr>
          <p:blipFill rotWithShape="1">
            <a:blip r:embed="rId3">
              <a:alphaModFix/>
            </a:blip>
            <a:srcRect b="3030" l="23211" r="3102" t="-3030"/>
            <a:stretch/>
          </p:blipFill>
          <p:spPr>
            <a:xfrm>
              <a:off x="2122075" y="1651000"/>
              <a:ext cx="6737748" cy="390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35"/>
            <p:cNvPicPr preferRelativeResize="0"/>
            <p:nvPr/>
          </p:nvPicPr>
          <p:blipFill rotWithShape="1">
            <a:blip r:embed="rId3">
              <a:alphaModFix/>
            </a:blip>
            <a:srcRect b="3030" l="6176" r="80775" t="-3030"/>
            <a:stretch/>
          </p:blipFill>
          <p:spPr>
            <a:xfrm>
              <a:off x="1056500" y="1651000"/>
              <a:ext cx="1193076" cy="3905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5" name="Google Shape;475;p3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https://terms.naer.edu.tw/detail/bd9ee0ccd55f63b841bd7cef350856e9/?seq=1</a:t>
            </a:r>
            <a:r>
              <a:rPr lang="zh-TW"/>
              <a:t> </a:t>
            </a:r>
            <a:endParaRPr/>
          </a:p>
        </p:txBody>
      </p:sp>
      <p:sp>
        <p:nvSpPr>
          <p:cNvPr id="476" name="Google Shape;476;p3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8" name="Google Shape;478;p36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Phase 1. 準備資料 (1/2)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79" name="Google Shape;479;p36"/>
          <p:cNvPicPr preferRelativeResize="0"/>
          <p:nvPr/>
        </p:nvPicPr>
        <p:blipFill rotWithShape="1">
          <a:blip r:embed="rId4">
            <a:alphaModFix/>
          </a:blip>
          <a:srcRect b="41782" l="0" r="0" t="46138"/>
          <a:stretch/>
        </p:blipFill>
        <p:spPr>
          <a:xfrm>
            <a:off x="33050" y="1341325"/>
            <a:ext cx="9077875" cy="828400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0" name="Google Shape;480;p36"/>
          <p:cNvSpPr/>
          <p:nvPr/>
        </p:nvSpPr>
        <p:spPr>
          <a:xfrm>
            <a:off x="4616600" y="1341325"/>
            <a:ext cx="3382200" cy="55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481" name="Google Shape;481;p36"/>
          <p:cNvPicPr preferRelativeResize="0"/>
          <p:nvPr/>
        </p:nvPicPr>
        <p:blipFill rotWithShape="1">
          <a:blip r:embed="rId5">
            <a:alphaModFix/>
          </a:blip>
          <a:srcRect b="38015" l="0" r="0" t="0"/>
          <a:stretch/>
        </p:blipFill>
        <p:spPr>
          <a:xfrm>
            <a:off x="1147750" y="2805470"/>
            <a:ext cx="6848475" cy="2898925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p36"/>
          <p:cNvSpPr/>
          <p:nvPr/>
        </p:nvSpPr>
        <p:spPr>
          <a:xfrm flipH="1" rot="5400000">
            <a:off x="4047288" y="2545500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1. 準備資料 (1/2)</a:t>
            </a:r>
            <a:endParaRPr/>
          </a:p>
        </p:txBody>
      </p:sp>
      <p:sp>
        <p:nvSpPr>
          <p:cNvPr id="489" name="Google Shape;489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0" name="Google Shape;490;p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5323"/>
            <a:ext cx="9144001" cy="5450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300" y="4062650"/>
            <a:ext cx="1716750" cy="171675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FFFF00"/>
            </a:outerShdw>
          </a:effectLst>
        </p:spPr>
      </p:pic>
      <p:sp>
        <p:nvSpPr>
          <p:cNvPr id="494" name="Google Shape;494;p37"/>
          <p:cNvSpPr/>
          <p:nvPr/>
        </p:nvSpPr>
        <p:spPr>
          <a:xfrm>
            <a:off x="3444225" y="4843950"/>
            <a:ext cx="2523300" cy="1159200"/>
          </a:xfrm>
          <a:prstGeom prst="wedgeRoundRectCallout">
            <a:avLst>
              <a:gd fmla="val 67336" name="adj1"/>
              <a:gd fmla="val -3932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把網頁儲存成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FFFFF"/>
                </a:solidFill>
              </a:rPr>
              <a:t>PDF</a:t>
            </a:r>
            <a:endParaRPr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0" name="Google Shape;500;p3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https://support.google.com/notebooklm/answer/14273541?hl=zh-Hant</a:t>
            </a:r>
            <a:r>
              <a:rPr lang="zh-TW"/>
              <a:t>  </a:t>
            </a:r>
            <a:endParaRPr/>
          </a:p>
        </p:txBody>
      </p:sp>
      <p:sp>
        <p:nvSpPr>
          <p:cNvPr id="501" name="Google Shape;501;p3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8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●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NotebookLM 是個人化的 AI 協作工具，可協助使用者創作和思考。AI大型語言模型使用的是Google Gemini。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●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NotebookLM的運作需要外部資料庫，稱之為</a:t>
            </a:r>
            <a:r>
              <a:rPr lang="zh-TW" sz="2200" u="sng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資料來源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。外部資料庫可從Google Drive雲端硬碟、網頁網址、自行上傳PDF或文字檔案、或是複製的文字來建立。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●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NotebookLM會自動整理</a:t>
            </a:r>
            <a:r>
              <a:rPr lang="zh-TW" sz="2200" u="sng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資料來源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的內容，方便你閱讀、整理文件的內容。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Lexend Light"/>
              <a:buChar char="●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你詢問NotebookLM的回答將會基於資料來源來生成，並提供</a:t>
            </a:r>
            <a:r>
              <a:rPr lang="zh-TW" sz="2200" u="sng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資料來源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的對照。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Google NotebookLM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504" name="Google Shape;5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950" y="88800"/>
            <a:ext cx="933500" cy="9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2. 訓練模型:讓AI學習</a:t>
            </a:r>
            <a:r>
              <a:rPr lang="zh-TW"/>
              <a:t> (1/3)</a:t>
            </a:r>
            <a:endParaRPr/>
          </a:p>
        </p:txBody>
      </p:sp>
      <p:sp>
        <p:nvSpPr>
          <p:cNvPr id="511" name="Google Shape;511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2" name="Google Shape;512;p3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39"/>
          <p:cNvPicPr preferRelativeResize="0"/>
          <p:nvPr/>
        </p:nvPicPr>
        <p:blipFill rotWithShape="1">
          <a:blip r:embed="rId3">
            <a:alphaModFix/>
          </a:blip>
          <a:srcRect b="22498" l="0" r="0" t="0"/>
          <a:stretch/>
        </p:blipFill>
        <p:spPr>
          <a:xfrm>
            <a:off x="0" y="1116975"/>
            <a:ext cx="9144003" cy="53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9"/>
          <p:cNvSpPr/>
          <p:nvPr/>
        </p:nvSpPr>
        <p:spPr>
          <a:xfrm>
            <a:off x="1879800" y="1721175"/>
            <a:ext cx="5384400" cy="679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https://notebooklm.google.com/</a:t>
            </a:r>
            <a:r>
              <a:rPr lang="zh-TW" sz="2400">
                <a:solidFill>
                  <a:srgbClr val="FFFFFF"/>
                </a:solidFill>
              </a:rPr>
              <a:t>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2. </a:t>
            </a:r>
            <a:r>
              <a:rPr lang="zh-TW"/>
              <a:t>訓練模型:</a:t>
            </a:r>
            <a:r>
              <a:rPr lang="zh-TW"/>
              <a:t>讓AI學習</a:t>
            </a:r>
            <a:r>
              <a:rPr lang="zh-TW"/>
              <a:t> (2/3)</a:t>
            </a:r>
            <a:endParaRPr/>
          </a:p>
        </p:txBody>
      </p:sp>
      <p:sp>
        <p:nvSpPr>
          <p:cNvPr id="522" name="Google Shape;522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3" name="Google Shape;523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40"/>
          <p:cNvPicPr preferRelativeResize="0"/>
          <p:nvPr/>
        </p:nvPicPr>
        <p:blipFill rotWithShape="1">
          <a:blip r:embed="rId3">
            <a:alphaModFix/>
          </a:blip>
          <a:srcRect b="13547" l="0" r="30011" t="0"/>
          <a:stretch/>
        </p:blipFill>
        <p:spPr>
          <a:xfrm>
            <a:off x="-4" y="1134123"/>
            <a:ext cx="3753175" cy="33678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6" name="Google Shape;526;p40"/>
          <p:cNvSpPr/>
          <p:nvPr/>
        </p:nvSpPr>
        <p:spPr>
          <a:xfrm>
            <a:off x="545050" y="3196150"/>
            <a:ext cx="1062000" cy="75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27" name="Google Shape;527;p40"/>
          <p:cNvSpPr/>
          <p:nvPr/>
        </p:nvSpPr>
        <p:spPr>
          <a:xfrm>
            <a:off x="280502" y="2365900"/>
            <a:ext cx="1372200" cy="679200"/>
          </a:xfrm>
          <a:prstGeom prst="wedgeRoundRectCallout">
            <a:avLst>
              <a:gd fmla="val -412" name="adj1"/>
              <a:gd fmla="val 8164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新建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28" name="Google Shape;528;p40"/>
          <p:cNvPicPr preferRelativeResize="0"/>
          <p:nvPr/>
        </p:nvPicPr>
        <p:blipFill rotWithShape="1">
          <a:blip r:embed="rId4">
            <a:alphaModFix/>
          </a:blip>
          <a:srcRect b="0" l="7997" r="7997" t="0"/>
          <a:stretch/>
        </p:blipFill>
        <p:spPr>
          <a:xfrm>
            <a:off x="3990601" y="2283725"/>
            <a:ext cx="4554173" cy="40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0"/>
          <p:cNvSpPr/>
          <p:nvPr/>
        </p:nvSpPr>
        <p:spPr>
          <a:xfrm>
            <a:off x="5853499" y="2557700"/>
            <a:ext cx="2012100" cy="679200"/>
          </a:xfrm>
          <a:prstGeom prst="wedgeRoundRectCallout">
            <a:avLst>
              <a:gd fmla="val -27307" name="adj1"/>
              <a:gd fmla="val 10315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上傳PDF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30" name="Google Shape;5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125" y="1112000"/>
            <a:ext cx="1372200" cy="13722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FFFF00"/>
            </a:outerShdw>
          </a:effectLst>
        </p:spPr>
      </p:pic>
      <p:sp>
        <p:nvSpPr>
          <p:cNvPr id="531" name="Google Shape;531;p40"/>
          <p:cNvSpPr/>
          <p:nvPr/>
        </p:nvSpPr>
        <p:spPr>
          <a:xfrm flipH="1" rot="688502">
            <a:off x="1813428" y="3638082"/>
            <a:ext cx="2307218" cy="52469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2. 訓練模型:讓AI學習 (3/3)</a:t>
            </a:r>
            <a:endParaRPr/>
          </a:p>
        </p:txBody>
      </p:sp>
      <p:sp>
        <p:nvSpPr>
          <p:cNvPr id="538" name="Google Shape;538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9" name="Google Shape;539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63" y="1196162"/>
            <a:ext cx="7266473" cy="504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1"/>
          <p:cNvSpPr/>
          <p:nvPr/>
        </p:nvSpPr>
        <p:spPr>
          <a:xfrm>
            <a:off x="4418050" y="5590825"/>
            <a:ext cx="2348700" cy="525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43" name="Google Shape;543;p41"/>
          <p:cNvSpPr/>
          <p:nvPr/>
        </p:nvSpPr>
        <p:spPr>
          <a:xfrm>
            <a:off x="4418050" y="4685425"/>
            <a:ext cx="3091500" cy="679200"/>
          </a:xfrm>
          <a:prstGeom prst="wedgeRoundRectCallout">
            <a:avLst>
              <a:gd fmla="val -27307" name="adj1"/>
              <a:gd fmla="val 10315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可以準備好問AI了！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3. 出題</a:t>
            </a:r>
            <a:endParaRPr/>
          </a:p>
        </p:txBody>
      </p:sp>
      <p:sp>
        <p:nvSpPr>
          <p:cNvPr id="549" name="Google Shape;549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0" name="Google Shape;550;p42"/>
          <p:cNvSpPr txBox="1"/>
          <p:nvPr>
            <p:ph idx="1" type="body"/>
          </p:nvPr>
        </p:nvSpPr>
        <p:spPr>
          <a:xfrm>
            <a:off x="2552800" y="2951200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請以教師的角色，以「</a:t>
            </a:r>
            <a:r>
              <a:rPr lang="zh-TW" u="sng"/>
              <a:t>OOOO</a:t>
            </a:r>
            <a:r>
              <a:rPr lang="zh-TW"/>
              <a:t>」擬定一題四個選項的選擇題。其中只有一個選項正確。</a:t>
            </a:r>
            <a:endParaRPr/>
          </a:p>
        </p:txBody>
      </p:sp>
      <p:sp>
        <p:nvSpPr>
          <p:cNvPr id="551" name="Google Shape;551;p42"/>
          <p:cNvSpPr txBox="1"/>
          <p:nvPr>
            <p:ph idx="4" type="subTitle"/>
          </p:nvPr>
        </p:nvSpPr>
        <p:spPr>
          <a:xfrm>
            <a:off x="715550" y="4475400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申論題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2"/>
          <p:cNvSpPr txBox="1"/>
          <p:nvPr>
            <p:ph idx="2" type="body"/>
          </p:nvPr>
        </p:nvSpPr>
        <p:spPr>
          <a:xfrm>
            <a:off x="2552800" y="4475400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請以教師的角色，以「</a:t>
            </a:r>
            <a:r>
              <a:rPr lang="zh-TW" u="sng"/>
              <a:t>OOOO</a:t>
            </a:r>
            <a:r>
              <a:rPr lang="zh-TW"/>
              <a:t>」擬定一題申論題。</a:t>
            </a:r>
            <a:endParaRPr/>
          </a:p>
        </p:txBody>
      </p:sp>
      <p:sp>
        <p:nvSpPr>
          <p:cNvPr id="553" name="Google Shape;553;p42"/>
          <p:cNvSpPr txBox="1"/>
          <p:nvPr>
            <p:ph idx="3" type="subTitle"/>
          </p:nvPr>
        </p:nvSpPr>
        <p:spPr>
          <a:xfrm>
            <a:off x="715550" y="2951250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測驗題</a:t>
            </a:r>
            <a:endParaRPr/>
          </a:p>
        </p:txBody>
      </p:sp>
      <p:sp>
        <p:nvSpPr>
          <p:cNvPr id="554" name="Google Shape;554;p42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2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2"/>
          <p:cNvSpPr/>
          <p:nvPr/>
        </p:nvSpPr>
        <p:spPr>
          <a:xfrm>
            <a:off x="715561" y="1615300"/>
            <a:ext cx="75957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「</a:t>
            </a:r>
            <a:r>
              <a:rPr lang="zh-TW" sz="2400" u="sng"/>
              <a:t>OOOO</a:t>
            </a:r>
            <a:r>
              <a:rPr lang="zh-TW" sz="2400"/>
              <a:t>」為你要練習的主題，例如「</a:t>
            </a:r>
            <a:r>
              <a:rPr lang="zh-TW" sz="2400" u="sng"/>
              <a:t>向量空間模型</a:t>
            </a:r>
            <a:r>
              <a:rPr lang="zh-TW" sz="2400"/>
              <a:t>」</a:t>
            </a:r>
            <a:r>
              <a:rPr lang="zh-TW" sz="2400">
                <a:solidFill>
                  <a:srgbClr val="000000"/>
                </a:solidFill>
              </a:rPr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3. 出題A：測驗題 (1/3)</a:t>
            </a:r>
            <a:endParaRPr/>
          </a:p>
        </p:txBody>
      </p:sp>
      <p:sp>
        <p:nvSpPr>
          <p:cNvPr id="562" name="Google Shape;562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3" name="Google Shape;563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3"/>
          <p:cNvSpPr txBox="1"/>
          <p:nvPr/>
        </p:nvSpPr>
        <p:spPr>
          <a:xfrm>
            <a:off x="498325" y="1341325"/>
            <a:ext cx="81474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請以教師的角色，以「</a:t>
            </a:r>
            <a:r>
              <a:rPr i="1" lang="zh-TW" sz="2200" u="sng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向量空間模型</a:t>
            </a: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」擬定一題四個選項的選擇題。其中只有一個選項正確。</a:t>
            </a:r>
            <a:endParaRPr i="1" sz="22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66" name="Google Shape;566;p43"/>
          <p:cNvPicPr preferRelativeResize="0"/>
          <p:nvPr/>
        </p:nvPicPr>
        <p:blipFill rotWithShape="1">
          <a:blip r:embed="rId3">
            <a:alphaModFix/>
          </a:blip>
          <a:srcRect b="23837" l="24762" r="1669" t="13497"/>
          <a:stretch/>
        </p:blipFill>
        <p:spPr>
          <a:xfrm>
            <a:off x="1208637" y="2301125"/>
            <a:ext cx="6726927" cy="398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3. 出題A：測驗題 (2/3)</a:t>
            </a:r>
            <a:endParaRPr/>
          </a:p>
        </p:txBody>
      </p:sp>
      <p:sp>
        <p:nvSpPr>
          <p:cNvPr id="572" name="Google Shape;572;p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3" name="Google Shape;573;p4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4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以下哪個關於</a:t>
            </a:r>
            <a:r>
              <a:rPr lang="zh-TW" sz="2200" u="sng">
                <a:latin typeface="Lexend Light"/>
                <a:ea typeface="Lexend Light"/>
                <a:cs typeface="Lexend Light"/>
                <a:sym typeface="Lexend Light"/>
              </a:rPr>
              <a:t>向量空間模型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的敘述是</a:t>
            </a:r>
            <a:r>
              <a:rPr b="1" i="1" lang="zh-TW" sz="22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錯誤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的？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lphaUcPeriod"/>
            </a:pPr>
            <a:r>
              <a:rPr lang="zh-TW" sz="2200" u="sng">
                <a:latin typeface="Lexend Light"/>
                <a:ea typeface="Lexend Light"/>
                <a:cs typeface="Lexend Light"/>
                <a:sym typeface="Lexend Light"/>
              </a:rPr>
              <a:t>向量空間模型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可以計算文件與檢索策略之間的相似程度。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lphaUcPeriod"/>
            </a:pPr>
            <a:r>
              <a:rPr lang="zh-TW" sz="2200" u="sng">
                <a:latin typeface="Lexend Light"/>
                <a:ea typeface="Lexend Light"/>
                <a:cs typeface="Lexend Light"/>
                <a:sym typeface="Lexend Light"/>
              </a:rPr>
              <a:t>向量空間模型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可以計算兩份文件之間的相似程度。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lphaUcPeriod"/>
            </a:pPr>
            <a:r>
              <a:rPr lang="zh-TW" sz="2200" u="sng">
                <a:latin typeface="Lexend Light"/>
                <a:ea typeface="Lexend Light"/>
                <a:cs typeface="Lexend Light"/>
                <a:sym typeface="Lexend Light"/>
              </a:rPr>
              <a:t>向量空間模型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可以有效地表達各個詞彙之間的關係。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AutoNum type="alphaUcPeriod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在</a:t>
            </a:r>
            <a:r>
              <a:rPr lang="zh-TW" sz="2200" u="sng">
                <a:latin typeface="Lexend Light"/>
                <a:ea typeface="Lexend Light"/>
                <a:cs typeface="Lexend Light"/>
                <a:sym typeface="Lexend Light"/>
              </a:rPr>
              <a:t>向量空間模型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中，未出現在文件中的詞彙以數值 0 表示。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6" name="Google Shape;576;p44"/>
          <p:cNvSpPr txBox="1"/>
          <p:nvPr/>
        </p:nvSpPr>
        <p:spPr>
          <a:xfrm rot="10800000">
            <a:off x="5311125" y="56451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200">
                <a:solidFill>
                  <a:srgbClr val="999999"/>
                </a:solidFill>
                <a:latin typeface="Lexend Light"/>
                <a:ea typeface="Lexend Light"/>
                <a:cs typeface="Lexend Light"/>
                <a:sym typeface="Lexend Light"/>
              </a:rPr>
              <a:t>答案是：C</a:t>
            </a:r>
            <a:endParaRPr sz="2200">
              <a:solidFill>
                <a:srgbClr val="999999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77" name="Google Shape;577;p44"/>
          <p:cNvPicPr preferRelativeResize="0"/>
          <p:nvPr/>
        </p:nvPicPr>
        <p:blipFill rotWithShape="1">
          <a:blip r:embed="rId3">
            <a:alphaModFix/>
          </a:blip>
          <a:srcRect b="44252" l="0" r="0" t="0"/>
          <a:stretch/>
        </p:blipFill>
        <p:spPr>
          <a:xfrm>
            <a:off x="2016900" y="4328475"/>
            <a:ext cx="1690250" cy="25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4"/>
          <p:cNvSpPr txBox="1"/>
          <p:nvPr/>
        </p:nvSpPr>
        <p:spPr>
          <a:xfrm rot="-899963">
            <a:off x="3806228" y="4397632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看起來每一句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    都很合理啊</a:t>
            </a:r>
            <a:r>
              <a:rPr lang="zh-TW" sz="2400">
                <a:solidFill>
                  <a:srgbClr val="980000"/>
                </a:solidFill>
              </a:rPr>
              <a:t>?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孤獨 x 國考 x AI讀書會</a:t>
            </a:r>
            <a:endParaRPr/>
          </a:p>
        </p:txBody>
      </p:sp>
      <p:sp>
        <p:nvSpPr>
          <p:cNvPr id="377" name="Google Shape;377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8" name="Google Shape;378;p2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"/>
          <p:cNvSpPr/>
          <p:nvPr/>
        </p:nvSpPr>
        <p:spPr>
          <a:xfrm>
            <a:off x="2313499" y="2364388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1. 館員國考篇</a:t>
            </a:r>
            <a:endParaRPr sz="2400"/>
          </a:p>
        </p:txBody>
      </p:sp>
      <p:sp>
        <p:nvSpPr>
          <p:cNvPr id="381" name="Google Shape;381;p27"/>
          <p:cNvSpPr/>
          <p:nvPr/>
        </p:nvSpPr>
        <p:spPr>
          <a:xfrm>
            <a:off x="2313499" y="4606250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AI備考篇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檢查原文的說明...</a:t>
            </a:r>
            <a:endParaRPr/>
          </a:p>
        </p:txBody>
      </p:sp>
      <p:sp>
        <p:nvSpPr>
          <p:cNvPr id="584" name="Google Shape;584;p4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Phase 3. 出題A：測驗題 (3/3)</a:t>
            </a:r>
            <a:endParaRPr/>
          </a:p>
        </p:txBody>
      </p:sp>
      <p:sp>
        <p:nvSpPr>
          <p:cNvPr id="585" name="Google Shape;585;p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6" name="Google Shape;586;p4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058100"/>
            <a:ext cx="5057775" cy="2571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9" name="Google Shape;5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072" y="1287447"/>
            <a:ext cx="4294975" cy="50247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0" name="Google Shape;590;p45"/>
          <p:cNvSpPr/>
          <p:nvPr/>
        </p:nvSpPr>
        <p:spPr>
          <a:xfrm>
            <a:off x="3451825" y="3168750"/>
            <a:ext cx="452700" cy="39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91" name="Google Shape;591;p45"/>
          <p:cNvSpPr/>
          <p:nvPr/>
        </p:nvSpPr>
        <p:spPr>
          <a:xfrm flipH="1" rot="-2322727">
            <a:off x="3910730" y="2414630"/>
            <a:ext cx="1437143" cy="52479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5"/>
          <p:cNvSpPr txBox="1"/>
          <p:nvPr>
            <p:ph idx="1" type="body"/>
          </p:nvPr>
        </p:nvSpPr>
        <p:spPr>
          <a:xfrm>
            <a:off x="715550" y="4818450"/>
            <a:ext cx="39324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>
                <a:solidFill>
                  <a:srgbClr val="FF0000"/>
                </a:solidFill>
              </a:rPr>
              <a:t>向量空間模型有如下的缺點：無從表達各個詞彙之間的關係（均為獨立的維度）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3" name="Google Shape;593;p45"/>
          <p:cNvSpPr/>
          <p:nvPr/>
        </p:nvSpPr>
        <p:spPr>
          <a:xfrm>
            <a:off x="2790478" y="3851550"/>
            <a:ext cx="1775400" cy="679200"/>
          </a:xfrm>
          <a:prstGeom prst="wedgeRoundRectCallout">
            <a:avLst>
              <a:gd fmla="val -4575" name="adj1"/>
              <a:gd fmla="val -10594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查詢出處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94" name="Google Shape;594;p45"/>
          <p:cNvSpPr/>
          <p:nvPr/>
        </p:nvSpPr>
        <p:spPr>
          <a:xfrm>
            <a:off x="6913803" y="2651975"/>
            <a:ext cx="1775400" cy="679200"/>
          </a:xfrm>
          <a:prstGeom prst="wedgeRoundRectCallout">
            <a:avLst>
              <a:gd fmla="val -48343" name="adj1"/>
              <a:gd fmla="val -12307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找到缺點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0" name="Google Shape;600;p4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請以教師的角色，以「</a:t>
            </a:r>
            <a:r>
              <a:rPr lang="zh-TW" sz="2200" u="sng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向量空間模型</a:t>
            </a: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」擬定一題申論題。</a:t>
            </a:r>
            <a:endParaRPr i="1" sz="22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Phase 3. 出題B：申論題(1/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604" name="Google Shape;6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63" y="1870825"/>
            <a:ext cx="8067675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3. 出題B：申論題(2/3)</a:t>
            </a:r>
            <a:endParaRPr/>
          </a:p>
        </p:txBody>
      </p:sp>
      <p:sp>
        <p:nvSpPr>
          <p:cNvPr id="610" name="Google Shape;610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1" name="Google Shape;611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7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請詳細說明向量空間模型的</a:t>
            </a:r>
            <a:r>
              <a:rPr lang="zh-TW" sz="2200" u="sng">
                <a:latin typeface="Lexend Light"/>
                <a:ea typeface="Lexend Light"/>
                <a:cs typeface="Lexend Light"/>
                <a:sym typeface="Lexend Light"/>
              </a:rPr>
              <a:t>優點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和</a:t>
            </a:r>
            <a:r>
              <a:rPr lang="zh-TW" sz="2200" u="sng">
                <a:latin typeface="Lexend Light"/>
                <a:ea typeface="Lexend Light"/>
                <a:cs typeface="Lexend Light"/>
                <a:sym typeface="Lexend Light"/>
              </a:rPr>
              <a:t>缺點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，並比較其與</a:t>
            </a:r>
            <a:r>
              <a:rPr lang="zh-TW" sz="2200" u="sng">
                <a:latin typeface="Lexend Light"/>
                <a:ea typeface="Lexend Light"/>
                <a:cs typeface="Lexend Light"/>
                <a:sym typeface="Lexend Light"/>
              </a:rPr>
              <a:t>機率模型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和</a:t>
            </a:r>
            <a:r>
              <a:rPr lang="zh-TW" sz="2200" u="sng">
                <a:latin typeface="Lexend Light"/>
                <a:ea typeface="Lexend Light"/>
                <a:cs typeface="Lexend Light"/>
                <a:sym typeface="Lexend Light"/>
              </a:rPr>
              <a:t>語言模型</a:t>
            </a: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在資訊檢索應用上的差異。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900">
                <a:latin typeface="Lexend Light"/>
                <a:ea typeface="Lexend Light"/>
                <a:cs typeface="Lexend Light"/>
                <a:sym typeface="Lexend Light"/>
              </a:rPr>
              <a:t>評分重點：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exend Light"/>
              <a:buChar char="●"/>
            </a:pPr>
            <a:r>
              <a:rPr lang="zh-TW" sz="1900">
                <a:latin typeface="Lexend Light"/>
                <a:ea typeface="Lexend Light"/>
                <a:cs typeface="Lexend Light"/>
                <a:sym typeface="Lexend Light"/>
              </a:rPr>
              <a:t>學生應能清楚定義向量空間模型，並說明其如何將文件和查詢表示為向量。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exend Light"/>
              <a:buChar char="●"/>
            </a:pPr>
            <a:r>
              <a:rPr lang="zh-TW" sz="1900">
                <a:latin typeface="Lexend Light"/>
                <a:ea typeface="Lexend Light"/>
                <a:cs typeface="Lexend Light"/>
                <a:sym typeface="Lexend Light"/>
              </a:rPr>
              <a:t>學生應能列舉向量空間模型的優點，例如計算文件與查詢或文件之間相似度的能力。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exend Light"/>
              <a:buChar char="●"/>
            </a:pPr>
            <a:r>
              <a:rPr lang="zh-TW" sz="1900">
                <a:latin typeface="Lexend Light"/>
                <a:ea typeface="Lexend Light"/>
                <a:cs typeface="Lexend Light"/>
                <a:sym typeface="Lexend Light"/>
              </a:rPr>
              <a:t>學生應能解釋向量空間模型的缺點，例如無法表達詞彙之間關係以及維度權重計算方式的限制。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exend Light"/>
              <a:buChar char="●"/>
            </a:pPr>
            <a:r>
              <a:rPr lang="zh-TW" sz="1900">
                <a:latin typeface="Lexend Light"/>
                <a:ea typeface="Lexend Light"/>
                <a:cs typeface="Lexend Light"/>
                <a:sym typeface="Lexend Light"/>
              </a:rPr>
              <a:t>學生應能簡述機率模型和語言模型的概念，並比較它們與向量空間模型在資訊檢索上的差異，例如效能和理論基礎方面的差異。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exend Light"/>
              <a:buChar char="●"/>
            </a:pPr>
            <a:r>
              <a:rPr lang="zh-TW" sz="1900">
                <a:latin typeface="Lexend Light"/>
                <a:ea typeface="Lexend Light"/>
                <a:cs typeface="Lexend Light"/>
                <a:sym typeface="Lexend Light"/>
              </a:rPr>
              <a:t>答案應結構清晰，邏輯連貫，並使用適當的例子說明。</a:t>
            </a:r>
            <a:endParaRPr sz="19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50" y="3834633"/>
            <a:ext cx="4779451" cy="245963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9" name="Google Shape;619;p48"/>
          <p:cNvPicPr preferRelativeResize="0"/>
          <p:nvPr/>
        </p:nvPicPr>
        <p:blipFill rotWithShape="1">
          <a:blip r:embed="rId4">
            <a:alphaModFix/>
          </a:blip>
          <a:srcRect b="0" l="0" r="3185" t="0"/>
          <a:stretch/>
        </p:blipFill>
        <p:spPr>
          <a:xfrm>
            <a:off x="4625625" y="1341325"/>
            <a:ext cx="4518375" cy="50006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0" name="Google Shape;620;p4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檢查原文的說明...</a:t>
            </a:r>
            <a:endParaRPr/>
          </a:p>
        </p:txBody>
      </p:sp>
      <p:sp>
        <p:nvSpPr>
          <p:cNvPr id="621" name="Google Shape;621;p4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3. </a:t>
            </a:r>
            <a:r>
              <a:rPr lang="zh-TW"/>
              <a:t>出題B：申論題</a:t>
            </a:r>
            <a:r>
              <a:rPr lang="zh-TW"/>
              <a:t> (3/3)</a:t>
            </a:r>
            <a:endParaRPr/>
          </a:p>
        </p:txBody>
      </p:sp>
      <p:sp>
        <p:nvSpPr>
          <p:cNvPr id="622" name="Google Shape;622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3" name="Google Shape;623;p4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8"/>
          <p:cNvSpPr/>
          <p:nvPr/>
        </p:nvSpPr>
        <p:spPr>
          <a:xfrm>
            <a:off x="3451825" y="3168750"/>
            <a:ext cx="452700" cy="39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26" name="Google Shape;626;p48"/>
          <p:cNvSpPr/>
          <p:nvPr/>
        </p:nvSpPr>
        <p:spPr>
          <a:xfrm flipH="1" rot="-2322727">
            <a:off x="3910730" y="2414630"/>
            <a:ext cx="1437143" cy="52479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48"/>
          <p:cNvPicPr preferRelativeResize="0"/>
          <p:nvPr/>
        </p:nvPicPr>
        <p:blipFill rotWithShape="1">
          <a:blip r:embed="rId5">
            <a:alphaModFix/>
          </a:blip>
          <a:srcRect b="31698" l="0" r="0" t="0"/>
          <a:stretch/>
        </p:blipFill>
        <p:spPr>
          <a:xfrm>
            <a:off x="715550" y="1942600"/>
            <a:ext cx="5766000" cy="1754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8" name="Google Shape;628;p48"/>
          <p:cNvSpPr/>
          <p:nvPr/>
        </p:nvSpPr>
        <p:spPr>
          <a:xfrm>
            <a:off x="4990100" y="4818450"/>
            <a:ext cx="3621900" cy="103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629" name="Google Shape;629;p48"/>
          <p:cNvSpPr/>
          <p:nvPr/>
        </p:nvSpPr>
        <p:spPr>
          <a:xfrm flipH="1" rot="4144665">
            <a:off x="5454727" y="3885124"/>
            <a:ext cx="1049284" cy="52472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8"/>
          <p:cNvSpPr/>
          <p:nvPr/>
        </p:nvSpPr>
        <p:spPr>
          <a:xfrm>
            <a:off x="5293278" y="2337425"/>
            <a:ext cx="1775400" cy="679200"/>
          </a:xfrm>
          <a:prstGeom prst="wedgeRoundRectCallout">
            <a:avLst>
              <a:gd fmla="val -26952" name="adj1"/>
              <a:gd fmla="val 7823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</a:t>
            </a:r>
            <a:r>
              <a:rPr lang="zh-TW" sz="2400">
                <a:solidFill>
                  <a:srgbClr val="FFFFFF"/>
                </a:solidFill>
              </a:rPr>
              <a:t>查詢出處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31" name="Google Shape;631;p48"/>
          <p:cNvSpPr/>
          <p:nvPr/>
        </p:nvSpPr>
        <p:spPr>
          <a:xfrm>
            <a:off x="6905625" y="3633750"/>
            <a:ext cx="2143200" cy="1034400"/>
          </a:xfrm>
          <a:prstGeom prst="wedgeRoundRectCallout">
            <a:avLst>
              <a:gd fmla="val -26952" name="adj1"/>
              <a:gd fmla="val 7823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找到定義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(格式不太正確)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32" name="Google Shape;632;p48"/>
          <p:cNvSpPr/>
          <p:nvPr/>
        </p:nvSpPr>
        <p:spPr>
          <a:xfrm flipH="1" rot="10798034">
            <a:off x="3750338" y="5073306"/>
            <a:ext cx="104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8"/>
          <p:cNvSpPr/>
          <p:nvPr/>
        </p:nvSpPr>
        <p:spPr>
          <a:xfrm>
            <a:off x="1761325" y="4223100"/>
            <a:ext cx="2143200" cy="679200"/>
          </a:xfrm>
          <a:prstGeom prst="wedgeRoundRectCallout">
            <a:avLst>
              <a:gd fmla="val -26952" name="adj1"/>
              <a:gd fmla="val 7823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找到</a:t>
            </a:r>
            <a:r>
              <a:rPr lang="zh-TW" sz="2400">
                <a:solidFill>
                  <a:srgbClr val="FFFFFF"/>
                </a:solidFill>
              </a:rPr>
              <a:t>原文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4. 申論題擬答</a:t>
            </a:r>
            <a:endParaRPr/>
          </a:p>
        </p:txBody>
      </p:sp>
      <p:sp>
        <p:nvSpPr>
          <p:cNvPr id="639" name="Google Shape;639;p4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0" name="Google Shape;640;p4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9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請以學生的角度，回答上述申論題。</a:t>
            </a:r>
            <a:b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回答內容必須包含</a:t>
            </a:r>
            <a:r>
              <a:rPr i="1" lang="zh-TW" sz="2200" u="sng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前言</a:t>
            </a: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、</a:t>
            </a:r>
            <a:r>
              <a:rPr i="1" lang="zh-TW" sz="2200" u="sng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本文</a:t>
            </a: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及</a:t>
            </a:r>
            <a:r>
              <a:rPr i="1" lang="zh-TW" sz="2200" u="sng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結論</a:t>
            </a: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。</a:t>
            </a:r>
            <a:b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</a:b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字數長度必須在</a:t>
            </a:r>
            <a:r>
              <a:rPr i="1" lang="zh-TW" sz="2200" u="sng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500字</a:t>
            </a:r>
            <a:r>
              <a:rPr i="1" lang="zh-TW" sz="2200">
                <a:solidFill>
                  <a:srgbClr val="FF0000"/>
                </a:solidFill>
                <a:latin typeface="Lexend Light"/>
                <a:ea typeface="Lexend Light"/>
                <a:cs typeface="Lexend Light"/>
                <a:sym typeface="Lexend Light"/>
              </a:rPr>
              <a:t>以內。</a:t>
            </a:r>
            <a:endParaRPr i="1" sz="2200">
              <a:solidFill>
                <a:srgbClr val="FF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643" name="Google Shape;6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747" y="2581772"/>
            <a:ext cx="4941700" cy="3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9"/>
          <p:cNvSpPr/>
          <p:nvPr/>
        </p:nvSpPr>
        <p:spPr>
          <a:xfrm>
            <a:off x="6359450" y="3893950"/>
            <a:ext cx="1832700" cy="679200"/>
          </a:xfrm>
          <a:prstGeom prst="wedgeRoundRectCallout">
            <a:avLst>
              <a:gd fmla="val -75591" name="adj1"/>
              <a:gd fmla="val 4281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600字左右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85" y="1286972"/>
            <a:ext cx="4941700" cy="3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Phase 5. 心智圖分析(1/3)</a:t>
            </a:r>
            <a:endParaRPr/>
          </a:p>
        </p:txBody>
      </p:sp>
      <p:sp>
        <p:nvSpPr>
          <p:cNvPr id="651" name="Google Shape;651;p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2" name="Google Shape;652;p5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899" y="1038497"/>
            <a:ext cx="1237500" cy="12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1675" y="3212310"/>
            <a:ext cx="5754901" cy="3269315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6" name="Google Shape;656;p50"/>
          <p:cNvSpPr/>
          <p:nvPr/>
        </p:nvSpPr>
        <p:spPr>
          <a:xfrm flipH="1" rot="1800215">
            <a:off x="2564959" y="3166645"/>
            <a:ext cx="1565830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2" name="Google Shape;662;p5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1"/>
          <p:cNvSpPr txBox="1"/>
          <p:nvPr/>
        </p:nvSpPr>
        <p:spPr>
          <a:xfrm>
            <a:off x="3398225" y="3359250"/>
            <a:ext cx="4949700" cy="27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❓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AI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是怎麼將訓練資料轉換成文章的呢？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Lexend Light"/>
              <a:buChar char="❓"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AI</a:t>
            </a: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是如何組織「前言」、「本文」及「結論」的呢？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65" name="Google Shape;665;p51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Phase 5. 心智圖分析 (2/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3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666" name="Google Shape;666;p51"/>
          <p:cNvSpPr/>
          <p:nvPr/>
        </p:nvSpPr>
        <p:spPr>
          <a:xfrm>
            <a:off x="715550" y="1579250"/>
            <a:ext cx="1954500" cy="98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文章的回答</a:t>
            </a:r>
            <a:endParaRPr b="1"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最終目標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不易記憶</a:t>
            </a:r>
            <a:endParaRPr sz="1800"/>
          </a:p>
        </p:txBody>
      </p:sp>
      <p:sp>
        <p:nvSpPr>
          <p:cNvPr id="667" name="Google Shape;667;p51"/>
          <p:cNvSpPr/>
          <p:nvPr/>
        </p:nvSpPr>
        <p:spPr>
          <a:xfrm>
            <a:off x="6474050" y="1579250"/>
            <a:ext cx="1954500" cy="98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心智圖筆記</a:t>
            </a:r>
            <a:endParaRPr b="1"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協助思考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/>
              <a:t>容易記憶</a:t>
            </a:r>
            <a:endParaRPr sz="1800"/>
          </a:p>
        </p:txBody>
      </p:sp>
      <p:pic>
        <p:nvPicPr>
          <p:cNvPr id="668" name="Google Shape;6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075" y="1428413"/>
            <a:ext cx="1290775" cy="12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">
            <a:off x="2577300" y="1428416"/>
            <a:ext cx="1290776" cy="1290773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1"/>
          <p:cNvSpPr/>
          <p:nvPr/>
        </p:nvSpPr>
        <p:spPr>
          <a:xfrm flipH="1">
            <a:off x="4000975" y="1811450"/>
            <a:ext cx="1049400" cy="5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70850" y="3307369"/>
            <a:ext cx="2400500" cy="287935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1"/>
          <p:cNvSpPr txBox="1"/>
          <p:nvPr/>
        </p:nvSpPr>
        <p:spPr>
          <a:xfrm rot="1000">
            <a:off x="3071353" y="3407404"/>
            <a:ext cx="3094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仔細觀察看看...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8" name="Google Shape;678;p5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0" name="Google Shape;680;p52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0" y="1466725"/>
            <a:ext cx="9143999" cy="4964972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52"/>
          <p:cNvSpPr txBox="1"/>
          <p:nvPr/>
        </p:nvSpPr>
        <p:spPr>
          <a:xfrm>
            <a:off x="551450" y="726900"/>
            <a:ext cx="8196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請詳細說明向量空間模型的</a:t>
            </a:r>
            <a:r>
              <a:rPr lang="zh-TW" sz="2200" u="sng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優點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和</a:t>
            </a:r>
            <a:r>
              <a:rPr lang="zh-TW" sz="2200" u="sng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缺點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，並比較其與</a:t>
            </a:r>
            <a:r>
              <a:rPr lang="zh-TW" sz="2200" u="sng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機率模型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和</a:t>
            </a:r>
            <a:r>
              <a:rPr lang="zh-TW" sz="2200" u="sng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語言模型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在資訊檢索應用上的差異。</a:t>
            </a:r>
            <a:endParaRPr/>
          </a:p>
        </p:txBody>
      </p:sp>
      <p:sp>
        <p:nvSpPr>
          <p:cNvPr id="682" name="Google Shape;682;p52"/>
          <p:cNvSpPr/>
          <p:nvPr/>
        </p:nvSpPr>
        <p:spPr>
          <a:xfrm>
            <a:off x="4147275" y="132292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83" name="Google Shape;683;p52"/>
          <p:cNvSpPr/>
          <p:nvPr/>
        </p:nvSpPr>
        <p:spPr>
          <a:xfrm>
            <a:off x="4986975" y="132292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84" name="Google Shape;684;p52"/>
          <p:cNvSpPr/>
          <p:nvPr/>
        </p:nvSpPr>
        <p:spPr>
          <a:xfrm>
            <a:off x="7531150" y="132292"/>
            <a:ext cx="602400" cy="5946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85" name="Google Shape;685;p52"/>
          <p:cNvSpPr/>
          <p:nvPr/>
        </p:nvSpPr>
        <p:spPr>
          <a:xfrm>
            <a:off x="863650" y="1639492"/>
            <a:ext cx="602400" cy="594600"/>
          </a:xfrm>
          <a:prstGeom prst="wedgeEllipseCallout">
            <a:avLst>
              <a:gd fmla="val -31088" name="adj1"/>
              <a:gd fmla="val -81226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86" name="Google Shape;686;p52"/>
          <p:cNvSpPr/>
          <p:nvPr/>
        </p:nvSpPr>
        <p:spPr>
          <a:xfrm>
            <a:off x="7079975" y="3738292"/>
            <a:ext cx="602400" cy="594600"/>
          </a:xfrm>
          <a:prstGeom prst="wedgeEllipseCallout">
            <a:avLst>
              <a:gd fmla="val -47734" name="adj1"/>
              <a:gd fmla="val 7588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4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87" name="Google Shape;687;p52"/>
          <p:cNvSpPr/>
          <p:nvPr/>
        </p:nvSpPr>
        <p:spPr>
          <a:xfrm>
            <a:off x="5337900" y="3651905"/>
            <a:ext cx="602400" cy="594600"/>
          </a:xfrm>
          <a:prstGeom prst="wedgeEllipseCallout">
            <a:avLst>
              <a:gd fmla="val 31325" name="adj1"/>
              <a:gd fmla="val 96732" name="adj2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3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88" name="Google Shape;688;p52"/>
          <p:cNvSpPr/>
          <p:nvPr/>
        </p:nvSpPr>
        <p:spPr>
          <a:xfrm>
            <a:off x="4736500" y="3057292"/>
            <a:ext cx="602400" cy="594600"/>
          </a:xfrm>
          <a:prstGeom prst="wedgeEllipseCallout">
            <a:avLst>
              <a:gd fmla="val -47734" name="adj1"/>
              <a:gd fmla="val 75880" name="adj2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2</a:t>
            </a:r>
            <a:endParaRPr b="1" sz="3200">
              <a:solidFill>
                <a:srgbClr val="FFFFFF"/>
              </a:solidFill>
            </a:endParaRPr>
          </a:p>
        </p:txBody>
      </p:sp>
      <p:sp>
        <p:nvSpPr>
          <p:cNvPr id="689" name="Google Shape;689;p52"/>
          <p:cNvSpPr/>
          <p:nvPr/>
        </p:nvSpPr>
        <p:spPr>
          <a:xfrm>
            <a:off x="3057100" y="3057292"/>
            <a:ext cx="602400" cy="594600"/>
          </a:xfrm>
          <a:prstGeom prst="wedgeEllipseCallout">
            <a:avLst>
              <a:gd fmla="val 12571" name="adj1"/>
              <a:gd fmla="val 76591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FFFFFF"/>
                </a:solidFill>
              </a:rPr>
              <a:t>1</a:t>
            </a:r>
            <a:endParaRPr b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3"/>
          <p:cNvPicPr preferRelativeResize="0"/>
          <p:nvPr/>
        </p:nvPicPr>
        <p:blipFill rotWithShape="1">
          <a:blip r:embed="rId3">
            <a:alphaModFix/>
          </a:blip>
          <a:srcRect b="13382" l="22100" r="0" t="0"/>
          <a:stretch/>
        </p:blipFill>
        <p:spPr>
          <a:xfrm>
            <a:off x="0" y="3716250"/>
            <a:ext cx="5202601" cy="314101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6" name="Google Shape;696;p5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3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99" name="Google Shape;699;p53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Phase 6. 驗證 (1/2)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00" name="Google Shape;7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75" y="900325"/>
            <a:ext cx="4530425" cy="2783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1" name="Google Shape;701;p53"/>
          <p:cNvPicPr preferRelativeResize="0"/>
          <p:nvPr/>
        </p:nvPicPr>
        <p:blipFill rotWithShape="1">
          <a:blip r:embed="rId5">
            <a:alphaModFix/>
          </a:blip>
          <a:srcRect b="35136" l="0" r="0" t="0"/>
          <a:stretch/>
        </p:blipFill>
        <p:spPr>
          <a:xfrm>
            <a:off x="4045175" y="1551496"/>
            <a:ext cx="4638675" cy="288515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2" name="Google Shape;702;p53"/>
          <p:cNvSpPr/>
          <p:nvPr/>
        </p:nvSpPr>
        <p:spPr>
          <a:xfrm>
            <a:off x="715550" y="2796525"/>
            <a:ext cx="452700" cy="39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3" name="Google Shape;703;p53"/>
          <p:cNvSpPr/>
          <p:nvPr/>
        </p:nvSpPr>
        <p:spPr>
          <a:xfrm>
            <a:off x="4287425" y="1781350"/>
            <a:ext cx="3904500" cy="141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4" name="Google Shape;704;p53"/>
          <p:cNvSpPr/>
          <p:nvPr/>
        </p:nvSpPr>
        <p:spPr>
          <a:xfrm>
            <a:off x="4135850" y="5652325"/>
            <a:ext cx="977400" cy="447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705" name="Google Shape;705;p53"/>
          <p:cNvSpPr/>
          <p:nvPr/>
        </p:nvSpPr>
        <p:spPr>
          <a:xfrm flipH="1" rot="-745054">
            <a:off x="1454079" y="2399192"/>
            <a:ext cx="2547495" cy="52466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3"/>
          <p:cNvSpPr/>
          <p:nvPr/>
        </p:nvSpPr>
        <p:spPr>
          <a:xfrm flipH="1" rot="6969169">
            <a:off x="4480319" y="4106162"/>
            <a:ext cx="1547757" cy="52472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53"/>
          <p:cNvSpPr/>
          <p:nvPr/>
        </p:nvSpPr>
        <p:spPr>
          <a:xfrm flipH="1" rot="2196878">
            <a:off x="1184960" y="4072031"/>
            <a:ext cx="2922389" cy="52470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3"/>
          <p:cNvSpPr/>
          <p:nvPr/>
        </p:nvSpPr>
        <p:spPr>
          <a:xfrm>
            <a:off x="715553" y="1577913"/>
            <a:ext cx="1775400" cy="679200"/>
          </a:xfrm>
          <a:prstGeom prst="wedgeRoundRectCallout">
            <a:avLst>
              <a:gd fmla="val -32107" name="adj1"/>
              <a:gd fmla="val 1033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1. 查詢出處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09" name="Google Shape;709;p53"/>
          <p:cNvSpPr/>
          <p:nvPr/>
        </p:nvSpPr>
        <p:spPr>
          <a:xfrm>
            <a:off x="6053399" y="662125"/>
            <a:ext cx="2528400" cy="679200"/>
          </a:xfrm>
          <a:prstGeom prst="wedgeRoundRectCallout">
            <a:avLst>
              <a:gd fmla="val -32107" name="adj1"/>
              <a:gd fmla="val 1033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學習原文論述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10" name="Google Shape;710;p53"/>
          <p:cNvSpPr/>
          <p:nvPr/>
        </p:nvSpPr>
        <p:spPr>
          <a:xfrm>
            <a:off x="5492661" y="5376525"/>
            <a:ext cx="2528400" cy="679200"/>
          </a:xfrm>
          <a:prstGeom prst="wedgeRoundRectCallout">
            <a:avLst>
              <a:gd fmla="val -68469" name="adj1"/>
              <a:gd fmla="val 1828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3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撰寫成答案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54"/>
          <p:cNvPicPr preferRelativeResize="0"/>
          <p:nvPr/>
        </p:nvPicPr>
        <p:blipFill rotWithShape="1">
          <a:blip r:embed="rId3">
            <a:alphaModFix/>
          </a:blip>
          <a:srcRect b="21879" l="0" r="0" t="10319"/>
          <a:stretch/>
        </p:blipFill>
        <p:spPr>
          <a:xfrm>
            <a:off x="2684975" y="4261175"/>
            <a:ext cx="5743575" cy="1741975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6" name="Google Shape;716;p5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7" name="Google Shape;717;p5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4"/>
          <p:cNvSpPr txBox="1"/>
          <p:nvPr/>
        </p:nvSpPr>
        <p:spPr>
          <a:xfrm>
            <a:off x="715550" y="1341321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20" name="Google Shape;720;p54"/>
          <p:cNvSpPr txBox="1"/>
          <p:nvPr/>
        </p:nvSpPr>
        <p:spPr>
          <a:xfrm>
            <a:off x="1417750" y="143600"/>
            <a:ext cx="6308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Phase 6. 驗證 (2/2)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721" name="Google Shape;721;p54"/>
          <p:cNvPicPr preferRelativeResize="0"/>
          <p:nvPr/>
        </p:nvPicPr>
        <p:blipFill rotWithShape="1">
          <a:blip r:embed="rId4">
            <a:alphaModFix/>
          </a:blip>
          <a:srcRect b="25239" l="0" r="0" t="0"/>
          <a:stretch/>
        </p:blipFill>
        <p:spPr>
          <a:xfrm>
            <a:off x="2684975" y="1341322"/>
            <a:ext cx="5743575" cy="2228850"/>
          </a:xfrm>
          <a:prstGeom prst="rect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2" name="Google Shape;722;p54"/>
          <p:cNvSpPr/>
          <p:nvPr/>
        </p:nvSpPr>
        <p:spPr>
          <a:xfrm>
            <a:off x="3079850" y="1249072"/>
            <a:ext cx="1394400" cy="525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144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樂詞網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23" name="Google Shape;72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0325" y="1150725"/>
            <a:ext cx="777600" cy="7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4"/>
          <p:cNvSpPr/>
          <p:nvPr/>
        </p:nvSpPr>
        <p:spPr>
          <a:xfrm>
            <a:off x="3079850" y="4031725"/>
            <a:ext cx="1801800" cy="5250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144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Gemini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25" name="Google Shape;725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23075" y="3996070"/>
            <a:ext cx="609900" cy="6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4"/>
          <p:cNvPicPr preferRelativeResize="0"/>
          <p:nvPr/>
        </p:nvPicPr>
        <p:blipFill rotWithShape="1">
          <a:blip r:embed="rId7">
            <a:alphaModFix/>
          </a:blip>
          <a:srcRect b="13382" l="77543" r="0" t="0"/>
          <a:stretch/>
        </p:blipFill>
        <p:spPr>
          <a:xfrm>
            <a:off x="-2" y="1208850"/>
            <a:ext cx="2412475" cy="50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4"/>
          <p:cNvSpPr/>
          <p:nvPr/>
        </p:nvSpPr>
        <p:spPr>
          <a:xfrm>
            <a:off x="696544" y="4323138"/>
            <a:ext cx="1572300" cy="720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8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8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9" name="Google Shape;389;p28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8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830" y="0"/>
            <a:ext cx="75864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5"/>
          <p:cNvSpPr/>
          <p:nvPr/>
        </p:nvSpPr>
        <p:spPr>
          <a:xfrm>
            <a:off x="5292225" y="1636750"/>
            <a:ext cx="1748100" cy="2430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3414" y="0"/>
            <a:ext cx="5437177" cy="49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6" name="Google Shape;736;p5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結語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同學，該起床考試了</a:t>
            </a:r>
            <a:endParaRPr/>
          </a:p>
        </p:txBody>
      </p:sp>
      <p:sp>
        <p:nvSpPr>
          <p:cNvPr id="744" name="Google Shape;744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5" name="Google Shape;745;p5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6" name="Google Shape;7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50" y="2089754"/>
            <a:ext cx="3465475" cy="267849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6"/>
          <p:cNvSpPr txBox="1"/>
          <p:nvPr/>
        </p:nvSpPr>
        <p:spPr>
          <a:xfrm rot="-899963">
            <a:off x="1949978" y="1839507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畫心智圖？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   交給AI就好了呀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說好的AI呢？</a:t>
            </a:r>
            <a:endParaRPr/>
          </a:p>
        </p:txBody>
      </p:sp>
      <p:sp>
        <p:nvSpPr>
          <p:cNvPr id="754" name="Google Shape;754;p5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5" name="Google Shape;755;p5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7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標題詐欺？</a:t>
            </a:r>
            <a:endParaRPr/>
          </a:p>
        </p:txBody>
      </p:sp>
      <p:grpSp>
        <p:nvGrpSpPr>
          <p:cNvPr id="758" name="Google Shape;758;p57"/>
          <p:cNvGrpSpPr/>
          <p:nvPr/>
        </p:nvGrpSpPr>
        <p:grpSpPr>
          <a:xfrm>
            <a:off x="336959" y="1119437"/>
            <a:ext cx="8568049" cy="4287965"/>
            <a:chOff x="1056500" y="1651000"/>
            <a:chExt cx="7803323" cy="3905250"/>
          </a:xfrm>
        </p:grpSpPr>
        <p:pic>
          <p:nvPicPr>
            <p:cNvPr id="759" name="Google Shape;759;p57"/>
            <p:cNvPicPr preferRelativeResize="0"/>
            <p:nvPr/>
          </p:nvPicPr>
          <p:blipFill rotWithShape="1">
            <a:blip r:embed="rId3">
              <a:alphaModFix/>
            </a:blip>
            <a:srcRect b="3030" l="23211" r="3102" t="-3030"/>
            <a:stretch/>
          </p:blipFill>
          <p:spPr>
            <a:xfrm>
              <a:off x="2122075" y="1651000"/>
              <a:ext cx="6737748" cy="390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57"/>
            <p:cNvPicPr preferRelativeResize="0"/>
            <p:nvPr/>
          </p:nvPicPr>
          <p:blipFill rotWithShape="1">
            <a:blip r:embed="rId3">
              <a:alphaModFix/>
            </a:blip>
            <a:srcRect b="3030" l="6176" r="80775" t="-3030"/>
            <a:stretch/>
          </p:blipFill>
          <p:spPr>
            <a:xfrm>
              <a:off x="1056500" y="1651000"/>
              <a:ext cx="1193076" cy="39052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6" name="Google Shape;766;p5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8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8"/>
          <p:cNvSpPr txBox="1"/>
          <p:nvPr/>
        </p:nvSpPr>
        <p:spPr>
          <a:xfrm>
            <a:off x="5212750" y="2247675"/>
            <a:ext cx="32157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✓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化被動為主動學習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✓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視覺化學習成果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exend Light"/>
              <a:buChar char="✓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學習回饋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200"/>
              <a:buFont typeface="Lexend Light"/>
              <a:buChar char="✓"/>
            </a:pPr>
            <a:r>
              <a:rPr lang="zh-TW" sz="22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學習責任</a:t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69" name="Google Shape;769;p58"/>
          <p:cNvSpPr txBox="1"/>
          <p:nvPr/>
        </p:nvSpPr>
        <p:spPr>
          <a:xfrm>
            <a:off x="715550" y="5402192"/>
            <a:ext cx="7713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讀書不只是「讀」書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0" name="Google Shape;770;p58"/>
          <p:cNvSpPr txBox="1"/>
          <p:nvPr/>
        </p:nvSpPr>
        <p:spPr>
          <a:xfrm>
            <a:off x="3116300" y="643599"/>
            <a:ext cx="3723300" cy="22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99999"/>
                </a:solidFill>
                <a:latin typeface="Outfit"/>
                <a:ea typeface="Outfit"/>
                <a:cs typeface="Outfit"/>
                <a:sym typeface="Outfit"/>
              </a:rPr>
              <a:t>國考之路不孤獨</a:t>
            </a:r>
            <a:endParaRPr sz="2400">
              <a:solidFill>
                <a:srgbClr val="999999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900">
                <a:solidFill>
                  <a:srgbClr val="783F04"/>
                </a:solidFill>
                <a:highlight>
                  <a:srgbClr val="FFFF00"/>
                </a:highlight>
                <a:latin typeface="Outfit"/>
                <a:ea typeface="Outfit"/>
                <a:cs typeface="Outfit"/>
                <a:sym typeface="Outfit"/>
              </a:rPr>
              <a:t>一個人</a:t>
            </a:r>
            <a:r>
              <a:rPr b="1" lang="zh-TW" sz="2900">
                <a:solidFill>
                  <a:srgbClr val="999999"/>
                </a:solidFill>
                <a:latin typeface="Outfit"/>
                <a:ea typeface="Outfit"/>
                <a:cs typeface="Outfit"/>
                <a:sym typeface="Outfit"/>
              </a:rPr>
              <a:t>也能開的</a:t>
            </a:r>
            <a:br>
              <a:rPr b="1" lang="zh-TW" sz="2900">
                <a:solidFill>
                  <a:srgbClr val="999999"/>
                </a:solidFill>
                <a:latin typeface="Outfit"/>
                <a:ea typeface="Outfit"/>
                <a:cs typeface="Outfit"/>
                <a:sym typeface="Outfit"/>
              </a:rPr>
            </a:br>
            <a:r>
              <a:rPr b="1" lang="zh-TW" sz="2900">
                <a:solidFill>
                  <a:srgbClr val="999999"/>
                </a:solidFill>
                <a:latin typeface="Outfit"/>
                <a:ea typeface="Outfit"/>
                <a:cs typeface="Outfit"/>
                <a:sym typeface="Outfit"/>
              </a:rPr>
              <a:t>AI讀書會</a:t>
            </a:r>
            <a:endParaRPr b="1" sz="2900">
              <a:solidFill>
                <a:srgbClr val="999999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771" name="Google Shape;771;p58"/>
          <p:cNvSpPr/>
          <p:nvPr/>
        </p:nvSpPr>
        <p:spPr>
          <a:xfrm rot="797543">
            <a:off x="2411631" y="790302"/>
            <a:ext cx="1328286" cy="447881"/>
          </a:xfrm>
          <a:prstGeom prst="homePlate">
            <a:avLst>
              <a:gd fmla="val 50000" name="adj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POINT!</a:t>
            </a:r>
            <a:endParaRPr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2" name="Google Shape;772;p58"/>
          <p:cNvSpPr txBox="1"/>
          <p:nvPr/>
        </p:nvSpPr>
        <p:spPr>
          <a:xfrm rot="-900212">
            <a:off x="1170075" y="2891135"/>
            <a:ext cx="2103302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Bocchi 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   the Exam!</a:t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773" name="Google Shape;7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373" y="2207925"/>
            <a:ext cx="1846134" cy="29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636" y="1810414"/>
            <a:ext cx="2509800" cy="250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9" name="Google Shape;779;p5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0" name="Google Shape;780;p59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1" name="Google Shape;781;p59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782" name="Google Shape;78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59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785" name="Google Shape;785;p59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6"/>
              </a:rPr>
              <a:t>blog@pulipuli.info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786" name="Google Shape;78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59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grpSp>
        <p:nvGrpSpPr>
          <p:cNvPr id="788" name="Google Shape;788;p59"/>
          <p:cNvGrpSpPr/>
          <p:nvPr/>
        </p:nvGrpSpPr>
        <p:grpSpPr>
          <a:xfrm>
            <a:off x="634835" y="4863143"/>
            <a:ext cx="3127558" cy="1131729"/>
            <a:chOff x="2460779" y="433075"/>
            <a:chExt cx="4222435" cy="692401"/>
          </a:xfrm>
        </p:grpSpPr>
        <p:sp>
          <p:nvSpPr>
            <p:cNvPr id="789" name="Google Shape;789;p59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790" name="Google Shape;790;p59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9"/>
                </a:rPr>
                <a:t>https://l.pulipuli.info/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0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10"/>
                </a:rPr>
                <a:t>24/dils/moe</a:t>
              </a:r>
              <a:endParaRPr b="1" sz="20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/>
          <p:nvPr/>
        </p:nvSpPr>
        <p:spPr>
          <a:xfrm>
            <a:off x="1982400" y="1636750"/>
            <a:ext cx="3018900" cy="2988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3414" y="0"/>
            <a:ext cx="5437177" cy="49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9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0" name="Google Shape;400;p29"/>
          <p:cNvSpPr txBox="1"/>
          <p:nvPr/>
        </p:nvSpPr>
        <p:spPr>
          <a:xfrm>
            <a:off x="715550" y="4915100"/>
            <a:ext cx="77130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rPr>
              <a:t>一個人的AI讀書會</a:t>
            </a:r>
            <a:endParaRPr b="1" sz="420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7" name="Google Shape;407;p3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"/>
          <p:cNvSpPr txBox="1"/>
          <p:nvPr/>
        </p:nvSpPr>
        <p:spPr>
          <a:xfrm>
            <a:off x="715550" y="643596"/>
            <a:ext cx="7713000" cy="47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09" name="Google Shape;409;p30"/>
          <p:cNvSpPr txBox="1"/>
          <p:nvPr/>
        </p:nvSpPr>
        <p:spPr>
          <a:xfrm>
            <a:off x="715550" y="5402192"/>
            <a:ext cx="77130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你準備考試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只有「</a:t>
            </a:r>
            <a:r>
              <a:rPr b="1" lang="zh-TW" sz="320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讀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」書</a:t>
            </a:r>
            <a:r>
              <a:rPr b="1" lang="zh-TW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嗎？</a:t>
            </a:r>
            <a:endParaRPr b="1" sz="3200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410" name="Google Shape;4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50" y="2089754"/>
            <a:ext cx="3465475" cy="267849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0"/>
          <p:cNvSpPr txBox="1"/>
          <p:nvPr/>
        </p:nvSpPr>
        <p:spPr>
          <a:xfrm rot="-899963">
            <a:off x="1949978" y="1839507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一篇論文、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   兩篇論文、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      三篇論文...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1"/>
          <p:cNvSpPr txBox="1"/>
          <p:nvPr>
            <p:ph type="title"/>
          </p:nvPr>
        </p:nvSpPr>
        <p:spPr>
          <a:xfrm>
            <a:off x="1587450" y="5402200"/>
            <a:ext cx="5969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「我的</a:t>
            </a:r>
            <a:r>
              <a:rPr lang="zh-TW" u="sng"/>
              <a:t>學習風格</a:t>
            </a:r>
            <a:r>
              <a:rPr lang="zh-TW"/>
              <a:t>就是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只能一個人讀書啦！」</a:t>
            </a:r>
            <a:endParaRPr/>
          </a:p>
        </p:txBody>
      </p:sp>
      <p:sp>
        <p:nvSpPr>
          <p:cNvPr id="418" name="Google Shape;418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9" name="Google Shape;419;p3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1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叫我參加讀書會的樣子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950" y="1838250"/>
            <a:ext cx="47434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快用你那無敵的AI之力想想辦法吧！</a:t>
            </a:r>
            <a:endParaRPr/>
          </a:p>
        </p:txBody>
      </p:sp>
      <p:sp>
        <p:nvSpPr>
          <p:cNvPr id="429" name="Google Shape;429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0" name="Google Shape;430;p3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AI</a:t>
            </a:r>
            <a:r>
              <a:rPr lang="zh-TW"/>
              <a:t>先生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2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676" y="1436000"/>
            <a:ext cx="5244649" cy="37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99998">
            <a:off x="3978075" y="2190683"/>
            <a:ext cx="1749659" cy="1749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聽說AI常常一本正經地講錯話呢</a:t>
            </a:r>
            <a:endParaRPr/>
          </a:p>
        </p:txBody>
      </p:sp>
      <p:sp>
        <p:nvSpPr>
          <p:cNvPr id="441" name="Google Shape;441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2" name="Google Shape;442;p3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3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你確定？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3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900" y="1629625"/>
            <a:ext cx="4874201" cy="35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你跟AI一起想想</a:t>
            </a:r>
            <a:endParaRPr/>
          </a:p>
        </p:txBody>
      </p:sp>
      <p:sp>
        <p:nvSpPr>
          <p:cNvPr id="452" name="Google Shape;452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3" name="Google Shape;453;p3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4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不只有問，還要好好想想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4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293175"/>
            <a:ext cx="7713000" cy="39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99999">
            <a:off x="6047227" y="1769452"/>
            <a:ext cx="1645221" cy="164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